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88" r:id="rId4"/>
    <p:sldId id="258" r:id="rId5"/>
    <p:sldId id="259" r:id="rId6"/>
    <p:sldId id="282" r:id="rId7"/>
    <p:sldId id="289" r:id="rId8"/>
    <p:sldId id="290" r:id="rId9"/>
    <p:sldId id="291" r:id="rId10"/>
    <p:sldId id="293" r:id="rId11"/>
    <p:sldId id="294" r:id="rId12"/>
    <p:sldId id="292" r:id="rId13"/>
    <p:sldId id="295" r:id="rId14"/>
    <p:sldId id="301" r:id="rId15"/>
    <p:sldId id="302" r:id="rId16"/>
    <p:sldId id="283" r:id="rId17"/>
    <p:sldId id="296" r:id="rId18"/>
    <p:sldId id="297" r:id="rId19"/>
    <p:sldId id="298" r:id="rId20"/>
    <p:sldId id="299" r:id="rId21"/>
    <p:sldId id="300" r:id="rId22"/>
    <p:sldId id="303" r:id="rId23"/>
    <p:sldId id="304" r:id="rId24"/>
    <p:sldId id="261" r:id="rId25"/>
    <p:sldId id="262" r:id="rId26"/>
    <p:sldId id="263" r:id="rId27"/>
    <p:sldId id="264" r:id="rId28"/>
    <p:sldId id="265" r:id="rId29"/>
    <p:sldId id="284" r:id="rId30"/>
    <p:sldId id="266" r:id="rId31"/>
    <p:sldId id="285" r:id="rId32"/>
    <p:sldId id="267" r:id="rId33"/>
    <p:sldId id="286" r:id="rId34"/>
    <p:sldId id="287" r:id="rId35"/>
    <p:sldId id="305" r:id="rId36"/>
    <p:sldId id="306" r:id="rId37"/>
    <p:sldId id="307" r:id="rId38"/>
    <p:sldId id="27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C27F-1BD0-4472-AB15-3C7F03AC109A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2488-806F-4BA7-A8BD-1B7A4FCA0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5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FE3F-62E4-4021-B94C-4FE72FD3086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3FC1E2-12F8-4E67-B413-A15EEBEE013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55EA1-4AEB-49AE-9391-58493E2D63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Тема 4:     </a:t>
            </a:r>
            <a:r>
              <a:rPr lang="ru-RU" sz="4400" b="1" dirty="0">
                <a:solidFill>
                  <a:srgbClr val="FFFF00"/>
                </a:solidFill>
              </a:rPr>
              <a:t>Общая </a:t>
            </a:r>
            <a:r>
              <a:rPr lang="ru-RU" sz="4400" b="1" dirty="0" smtClean="0">
                <a:solidFill>
                  <a:srgbClr val="FFFF00"/>
                </a:solidFill>
              </a:rPr>
              <a:t>физическая </a:t>
            </a:r>
            <a:r>
              <a:rPr lang="ru-RU" sz="4400" b="1" dirty="0">
                <a:solidFill>
                  <a:srgbClr val="FFFF00"/>
                </a:solidFill>
              </a:rPr>
              <a:t>и спортивная подготовка в системе </a:t>
            </a:r>
            <a:r>
              <a:rPr lang="ru-RU" sz="4400" b="1" dirty="0" smtClean="0">
                <a:solidFill>
                  <a:srgbClr val="FFFF00"/>
                </a:solidFill>
              </a:rPr>
              <a:t> физического </a:t>
            </a:r>
            <a:r>
              <a:rPr lang="ru-RU" sz="4400" b="1" dirty="0">
                <a:solidFill>
                  <a:srgbClr val="FFFF00"/>
                </a:solidFill>
              </a:rPr>
              <a:t>воспитания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643578"/>
            <a:ext cx="7854696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Никифорова Ольга Николаевна, кандидат педагогических наук, доцент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772400" cy="15001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Общепедагогические (словесно-сенсорные) методы.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Словесные методы:</a:t>
            </a:r>
          </a:p>
          <a:p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2000240"/>
            <a:ext cx="7772400" cy="4525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spcBef>
                <a:spcPct val="20000"/>
              </a:spcBef>
            </a:pPr>
            <a:endParaRPr lang="ru-RU" sz="26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инструктирование</a:t>
            </a:r>
            <a:endParaRPr kumimoji="0" lang="ru-RU" sz="33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сопроводительные пояснения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указания и команды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словесные оценки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словесные отчеты и взаиморазъяснения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Самопроговаривание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bg1"/>
                </a:solidFill>
              </a:rPr>
              <a:t>самоприказы и другие основанные на внутренней речи методы самообучения и самовоспитания</a:t>
            </a:r>
            <a:r>
              <a:rPr lang="ru-RU" sz="3300" b="1" cap="small" dirty="0" smtClean="0">
                <a:solidFill>
                  <a:schemeClr val="bg1"/>
                </a:solidFill>
              </a:rPr>
              <a:t>.</a:t>
            </a:r>
            <a:r>
              <a:rPr lang="ru-RU" sz="3300" b="1" dirty="0" smtClean="0">
                <a:solidFill>
                  <a:schemeClr val="bg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Наглядные методы: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214554"/>
            <a:ext cx="7772400" cy="43902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Методы непосредственной наглядности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Методы опосредованной наглядности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Методы направленного «прочувствования» движений».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Методы «срочной информации»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27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Специфические методы: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>
            <a:endCxn id="12" idx="0"/>
          </p:cNvCxnSpPr>
          <p:nvPr/>
        </p:nvCxnSpPr>
        <p:spPr>
          <a:xfrm rot="5400000">
            <a:off x="1774803" y="1711923"/>
            <a:ext cx="1224136" cy="1201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14" idx="0"/>
          </p:cNvCxnSpPr>
          <p:nvPr/>
        </p:nvCxnSpPr>
        <p:spPr>
          <a:xfrm>
            <a:off x="6072198" y="1714488"/>
            <a:ext cx="1535917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85720" y="2924944"/>
            <a:ext cx="3000396" cy="329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методы строго регламентированного упражнения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000372"/>
            <a:ext cx="2436302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игровой метод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7950" y="2857496"/>
            <a:ext cx="2500330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соревновательный метод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 rot="16200000" flipH="1">
            <a:off x="4070083" y="2216408"/>
            <a:ext cx="1357320" cy="2106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	</a:t>
            </a: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chemeClr val="tx1"/>
                </a:solidFill>
              </a:rPr>
              <a:t>Специфические методы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</a:rPr>
              <a:t>Методы строго регламентированного упражнения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85926"/>
            <a:ext cx="259228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Методы обучения двигательным действиям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785926"/>
            <a:ext cx="2808312" cy="14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Методы воспитания физических качеств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83968" y="764704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27784" y="148478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60032" y="148478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99592" y="3501008"/>
            <a:ext cx="3081536" cy="306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5536" y="3140968"/>
            <a:ext cx="3672408" cy="3284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Метод целостно-конструктивного упражнения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Метод расчленено-конструктивного упражнения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Метод сопряженного воздействия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148064" y="3140968"/>
            <a:ext cx="370790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Методы стандартного упражнения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Методы переменного упражнения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Метод круговой тренировки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Игровой метод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/>
              <a:t>Соревновательный метод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Этапы обучения двигательным действиям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7772400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Под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обучением двигательным действиям </a:t>
            </a:r>
            <a:r>
              <a:rPr lang="ru-RU" sz="2400" dirty="0" smtClean="0">
                <a:solidFill>
                  <a:schemeClr val="bg1"/>
                </a:solidFill>
              </a:rPr>
              <a:t>понимают целенаправленный, систематический и организованный процесс формирования способности управлять движениями с целью познания закономерности движения своего тела.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</a:rPr>
              <a:t>Учение – </a:t>
            </a:r>
            <a:r>
              <a:rPr lang="ru-RU" sz="2400" dirty="0" smtClean="0">
                <a:solidFill>
                  <a:schemeClr val="bg1"/>
                </a:solidFill>
              </a:rPr>
              <a:t>это деятельность обучаемого по овладению знаниями, умениями, навыками.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	Преподавание – </a:t>
            </a:r>
            <a:r>
              <a:rPr lang="ru-RU" sz="2400" dirty="0" smtClean="0">
                <a:solidFill>
                  <a:schemeClr val="bg1"/>
                </a:solidFill>
              </a:rPr>
              <a:t>это педагогическая деятельность учителя по организации и управлению  учебной деятельностью занимающихся.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54726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bg1"/>
                </a:solidFill>
              </a:rPr>
              <a:t>Знания</a:t>
            </a:r>
            <a:r>
              <a:rPr lang="ru-RU" dirty="0" smtClean="0">
                <a:solidFill>
                  <a:schemeClr val="bg1"/>
                </a:solidFill>
              </a:rPr>
              <a:t> – это элементы информации, связанные между собой и с внешним миром. знания – есть основные закономерности физического воспитания, позволяющие человеку решать конкретные двигательные задачи.</a:t>
            </a: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</a:rPr>
              <a:t>Двигательное умение</a:t>
            </a:r>
            <a:r>
              <a:rPr lang="ru-RU" dirty="0" smtClean="0">
                <a:solidFill>
                  <a:schemeClr val="bg1"/>
                </a:solidFill>
              </a:rPr>
              <a:t> – это такая степень владения техникой действия, при которой повышена концентрация внимания на составные операции (части), наблюдается нестабильное решение двигательной задачи.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Двигательный навык</a:t>
            </a:r>
            <a:r>
              <a:rPr lang="ru-RU" dirty="0" smtClean="0">
                <a:solidFill>
                  <a:schemeClr val="bg1"/>
                </a:solidFill>
              </a:rPr>
              <a:t> – это оптимальная степень владения техникой действия, отличающаяся высокой прочностью и надежностью выполнения, при которой управление движениями происходит, автоматизировано (на основе условно-рефлекторных связей). Для двигательного навыка характерен минимальный контроль со стороны сознания.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1859" y="1"/>
            <a:ext cx="8424936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Основы обучения движениям. Этапы обучения движениям.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2" y="1252574"/>
            <a:ext cx="6010497" cy="53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9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Средства физического воспитания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564904"/>
            <a:ext cx="324777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гигиенические факторы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357694"/>
            <a:ext cx="41434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оздоровительные силы природы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564904"/>
            <a:ext cx="28197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физические упражнения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 rot="5400000">
            <a:off x="1712532" y="1577644"/>
            <a:ext cx="1008112" cy="966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rot="16200000" flipH="1">
            <a:off x="6244333" y="1684658"/>
            <a:ext cx="1080120" cy="680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5400000">
            <a:off x="3243557" y="2957243"/>
            <a:ext cx="272889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физические упражнения – </a:t>
            </a:r>
            <a:r>
              <a:rPr lang="ru-RU" sz="2300" dirty="0" smtClean="0">
                <a:solidFill>
                  <a:schemeClr val="tx1"/>
                </a:solidFill>
              </a:rPr>
              <a:t>это такие двигательные действия (включая и их совокупности), которые направлены на реализацию задач физического воспитания, сформированы и организованы по его закономерностям. 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	Составляющими элементами </a:t>
            </a:r>
            <a:r>
              <a:rPr lang="ru-RU" sz="2300" b="1" dirty="0" smtClean="0">
                <a:solidFill>
                  <a:schemeClr val="tx1"/>
                </a:solidFill>
              </a:rPr>
              <a:t>воспитательной технологии </a:t>
            </a:r>
            <a:r>
              <a:rPr lang="ru-RU" sz="2300" dirty="0" smtClean="0">
                <a:solidFill>
                  <a:schemeClr val="tx1"/>
                </a:solidFill>
              </a:rPr>
              <a:t>являются: прием, звено, цепочка.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Воспитательный прием </a:t>
            </a:r>
            <a:r>
              <a:rPr lang="ru-RU" sz="2300" dirty="0" smtClean="0">
                <a:solidFill>
                  <a:schemeClr val="tx1"/>
                </a:solidFill>
              </a:rPr>
              <a:t>преподавателя (тренера) определяет задействование сил и средств для достижения конкретного воспитательного воздействия. 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Воспитательное звено - </a:t>
            </a:r>
            <a:r>
              <a:rPr lang="ru-RU" sz="2300" dirty="0" smtClean="0">
                <a:solidFill>
                  <a:schemeClr val="tx1"/>
                </a:solidFill>
              </a:rPr>
              <a:t>это отдельная, самостоятельная часть воспитательной технологии.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Воспитательная цепочка - </a:t>
            </a:r>
            <a:r>
              <a:rPr lang="ru-RU" sz="2300" dirty="0" smtClean="0">
                <a:solidFill>
                  <a:schemeClr val="tx1"/>
                </a:solidFill>
              </a:rPr>
              <a:t>есть совокупность взаимосвязанных, последовательно задействуемых прием и звеньев для формирования социально-ценностных качеств и привычек.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Средства воспитания – </a:t>
            </a:r>
            <a:r>
              <a:rPr lang="ru-RU" sz="2300" dirty="0" smtClean="0">
                <a:solidFill>
                  <a:schemeClr val="tx1"/>
                </a:solidFill>
              </a:rPr>
              <a:t>это все то, с помощью чего преподаватель (тренер) воздействует на воспитуемых.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Прием воспитания – </a:t>
            </a:r>
            <a:r>
              <a:rPr lang="ru-RU" sz="2300" dirty="0" smtClean="0">
                <a:solidFill>
                  <a:schemeClr val="tx1"/>
                </a:solidFill>
              </a:rPr>
              <a:t>это частные случаи действий по использованию элементов или отдельных средств воспитания в соответствии с конкретной педагогической ситуацией. </a:t>
            </a:r>
            <a:br>
              <a:rPr lang="ru-RU" sz="2300" dirty="0" smtClean="0">
                <a:solidFill>
                  <a:schemeClr val="tx1"/>
                </a:solidFill>
              </a:rPr>
            </a:br>
            <a:endParaRPr lang="ru-RU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1720" y="908720"/>
            <a:ext cx="6624736" cy="6480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 историческому признаку: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гимнастика, спорт, игры, туризм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51720" y="1700808"/>
            <a:ext cx="6624736" cy="2448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По преимущественному проявлению физических качеств: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скоростно-силовые виды упражнений (спринтерский бег, метание, поднимание штанги и т.д.), упражнения с проявлением выносливости (лыжные гонки, бег, плавание, гребля и т.д.), упражнения с проявлением координационных (гимнастические упражнения, прыжки в воду, фигурное катание и т.д.), комплексное проявление физических качеств (борьба, бокс, спортивные игры)</a:t>
            </a:r>
            <a:endParaRPr kumimoji="0" lang="ru-RU" sz="280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051720" y="4221088"/>
            <a:ext cx="6624736" cy="6480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физиологическим зонам мощности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максимальная, субмаксимальная, большая, умеренная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51720" y="5013176"/>
            <a:ext cx="6624736" cy="6297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биомеханическому признаку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циклические, ациклические, поступательные, круговые, смешанные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051720" y="5733256"/>
            <a:ext cx="6624736" cy="6480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анатомическому признаку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для мышц пояса верхних и нижних конечностей, груди, живота, спины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7544" y="908720"/>
            <a:ext cx="792088" cy="55446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Классификация физических упражнений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403648" y="98072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403648" y="256490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403648" y="422108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403648" y="508518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403648" y="594928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683568" y="260647"/>
            <a:ext cx="7772400" cy="50405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11200" b="1" dirty="0" smtClean="0">
                <a:solidFill>
                  <a:srgbClr val="FFFF00"/>
                </a:solidFill>
              </a:rPr>
              <a:t>Классификация физических упражнений.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20688"/>
            <a:ext cx="8572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4000" b="1" smtClean="0"/>
              <a:t>План лекции</a:t>
            </a:r>
            <a:endParaRPr lang="ru-RU" sz="4000" dirty="0"/>
          </a:p>
          <a:p>
            <a:r>
              <a:rPr lang="ru-RU" sz="3200" b="1" dirty="0"/>
              <a:t> </a:t>
            </a:r>
            <a:endParaRPr lang="ru-RU" sz="3200" dirty="0"/>
          </a:p>
          <a:p>
            <a:pPr lvl="0"/>
            <a:r>
              <a:rPr lang="ru-RU" sz="3200" b="1" dirty="0" smtClean="0"/>
              <a:t>1. Методические </a:t>
            </a:r>
            <a:r>
              <a:rPr lang="ru-RU" sz="3200" b="1" dirty="0"/>
              <a:t>принципы физического воспитания.</a:t>
            </a:r>
            <a:endParaRPr lang="ru-RU" sz="3200" dirty="0"/>
          </a:p>
          <a:p>
            <a:pPr lvl="0" algn="just"/>
            <a:r>
              <a:rPr lang="ru-RU" sz="3200" b="1" dirty="0" smtClean="0"/>
              <a:t>2. Методы </a:t>
            </a:r>
            <a:r>
              <a:rPr lang="ru-RU" sz="3200" b="1" dirty="0"/>
              <a:t>физического воспитания.</a:t>
            </a:r>
            <a:endParaRPr lang="ru-RU" sz="3200" dirty="0"/>
          </a:p>
          <a:p>
            <a:pPr lvl="0"/>
            <a:r>
              <a:rPr lang="ru-RU" sz="3200" b="1" dirty="0" smtClean="0"/>
              <a:t>3. Основы </a:t>
            </a:r>
            <a:r>
              <a:rPr lang="ru-RU" sz="3200" b="1" dirty="0"/>
              <a:t>обучения </a:t>
            </a:r>
            <a:r>
              <a:rPr lang="ru-RU" sz="3200" b="1" dirty="0" smtClean="0"/>
              <a:t>движениям.</a:t>
            </a:r>
          </a:p>
          <a:p>
            <a:pPr lvl="0"/>
            <a:r>
              <a:rPr lang="ru-RU" sz="3200" b="1" dirty="0" smtClean="0"/>
              <a:t>4. Физические качества. Средства и методы их развития</a:t>
            </a:r>
            <a:endParaRPr lang="ru-RU" sz="3200" dirty="0"/>
          </a:p>
          <a:p>
            <a:pPr lvl="0"/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67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584" y="548680"/>
            <a:ext cx="7344816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Фомы организации занятий физическими упражнениями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7544" y="1700808"/>
            <a:ext cx="396044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Урочные (основные)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016" y="1700808"/>
            <a:ext cx="4176464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Неурочные (дополнительные)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7544" y="2708920"/>
            <a:ext cx="3960440" cy="3933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635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Теоретические (базовые),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контрольные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Элективные (практические) и факультативные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Индивидуальные и индивидуально-групповые консультации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Самостоятельные занятия по заданию и под контролем преподавателя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716016" y="2708920"/>
            <a:ext cx="4176464" cy="38884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635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«Малые» формы: утренняя гигиеническая гимнастика, физкультминутка, физкульт. пауза,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самостоятельные занятия, микро-пауза, водная-гимнастика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«Большие» формы: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физкультурные досуги, праздники, самостоятельные тренировочные занятия.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Соревновательные формы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5776" y="1412776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152" y="134076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99792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020272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146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Структура учебно-тренировочного занятия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26642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Подготовительная часть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365104"/>
            <a:ext cx="27363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Основная часть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564904"/>
            <a:ext cx="27363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Заключительная часть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68144" y="1556792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47664" y="1628800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5976" y="1556792"/>
            <a:ext cx="7200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Основы воспитания физических качеств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772400" cy="20882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Под </a:t>
            </a:r>
            <a:r>
              <a:rPr lang="ru-RU" sz="2800" b="1" dirty="0" smtClean="0">
                <a:solidFill>
                  <a:srgbClr val="FF0000"/>
                </a:solidFill>
              </a:rPr>
              <a:t>физическими качествами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понимают врожденные (генетические унаследованные) морфофункциональные качества, благодаря которым возможна физическая активность человека, проявляющаяся в целесообразной двигательной деятельности.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0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 </a:t>
            </a:r>
            <a:r>
              <a:rPr lang="ru-RU" sz="4000" b="1" dirty="0" smtClean="0">
                <a:solidFill>
                  <a:srgbClr val="FFFF00"/>
                </a:solidFill>
              </a:rPr>
              <a:t>физические качества: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2264" y="228599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выносливость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071678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сила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5140" y="5072074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гибкость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3429000"/>
            <a:ext cx="378621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координационные качества (ловкость)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072074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быстрота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rot="10800000" flipV="1">
            <a:off x="1437278" y="1268760"/>
            <a:ext cx="2270626" cy="802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>
            <a:off x="5436096" y="1268760"/>
            <a:ext cx="2216288" cy="1017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rot="5400000">
            <a:off x="3518290" y="2375290"/>
            <a:ext cx="2071702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40377" y="1600491"/>
            <a:ext cx="3731306" cy="3211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 rot="16200000" flipH="1">
            <a:off x="4611994" y="1888808"/>
            <a:ext cx="3643338" cy="2723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139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Силой </a:t>
            </a:r>
            <a:r>
              <a:rPr lang="ru-RU" sz="4400" b="1" dirty="0">
                <a:solidFill>
                  <a:schemeClr val="bg1"/>
                </a:solidFill>
              </a:rPr>
              <a:t>в физическом воспитании называют способность человека преодолевать внешнее сопротивление или противодействовать ему посредством мышечных напряжений.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Методы воспитания силы:</a:t>
            </a:r>
            <a:r>
              <a:rPr lang="ru-RU" sz="4400" b="1" dirty="0">
                <a:solidFill>
                  <a:srgbClr val="FFFF00"/>
                </a:solidFill>
              </a:rPr>
              <a:t> 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/>
              <a:t>   </a:t>
            </a:r>
            <a:endParaRPr lang="ru-RU" sz="4400" dirty="0"/>
          </a:p>
          <a:p>
            <a:pPr marL="571500" lvl="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/>
              <a:t>метод максимальных усилий</a:t>
            </a:r>
            <a:endParaRPr lang="ru-RU" sz="4400" dirty="0"/>
          </a:p>
          <a:p>
            <a:pPr marL="571500" lvl="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/>
              <a:t>метод повторных усилий</a:t>
            </a:r>
            <a:endParaRPr lang="ru-RU" sz="4400" dirty="0"/>
          </a:p>
          <a:p>
            <a:pPr marL="571500" lvl="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/>
              <a:t>метод динамических усилий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093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7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Выносливость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dirty="0" smtClean="0"/>
              <a:t>– </a:t>
            </a:r>
            <a:r>
              <a:rPr lang="ru-RU" sz="4800" dirty="0"/>
              <a:t>это способность противостоять утомлению.</a:t>
            </a:r>
          </a:p>
        </p:txBody>
      </p:sp>
      <p:pic>
        <p:nvPicPr>
          <p:cNvPr id="1026" name="Picture 2" descr="C:\Users\Alan\AppData\Local\Microsoft\Windows\Temporary Internet Files\Content.IE5\DCY2I8NB\MC9004387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" y="2894142"/>
            <a:ext cx="9128603" cy="39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845" y="1052736"/>
            <a:ext cx="8907643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800" b="1" dirty="0" smtClean="0"/>
              <a:t>Различают два вида выносливости</a:t>
            </a:r>
            <a:endParaRPr lang="ru-RU" sz="3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852936"/>
            <a:ext cx="4835210" cy="19442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800" b="1" dirty="0" smtClean="0"/>
              <a:t>Общая выносливость</a:t>
            </a:r>
            <a:endParaRPr lang="ru-RU" sz="3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08790" y="4913784"/>
            <a:ext cx="4835210" cy="19442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800" b="1" dirty="0" smtClean="0"/>
              <a:t>Специальная выносливость</a:t>
            </a:r>
            <a:endParaRPr lang="ru-RU" sz="3800" dirty="0"/>
          </a:p>
        </p:txBody>
      </p:sp>
      <p:sp>
        <p:nvSpPr>
          <p:cNvPr id="6" name="Стрелка углом 5"/>
          <p:cNvSpPr/>
          <p:nvPr/>
        </p:nvSpPr>
        <p:spPr>
          <a:xfrm rot="10800000">
            <a:off x="4918600" y="2974734"/>
            <a:ext cx="744902" cy="14401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726395" y="2852936"/>
            <a:ext cx="509901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Общая выносливость </a:t>
            </a:r>
            <a:r>
              <a:rPr lang="ru-RU" sz="3600" dirty="0">
                <a:solidFill>
                  <a:schemeClr val="bg1"/>
                </a:solidFill>
              </a:rPr>
              <a:t>– это способность выполнять работу с невысокой интенсивностью в течение продолжительного времени за счёт аэробных источников энергообеспечения.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/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Специальная </a:t>
            </a:r>
            <a:r>
              <a:rPr lang="ru-RU" sz="3600" b="1" dirty="0">
                <a:solidFill>
                  <a:srgbClr val="FF0000"/>
                </a:solidFill>
              </a:rPr>
              <a:t>выносливость </a:t>
            </a:r>
            <a:r>
              <a:rPr lang="ru-RU" sz="3600" b="1" dirty="0">
                <a:solidFill>
                  <a:schemeClr val="bg1"/>
                </a:solidFill>
              </a:rPr>
              <a:t>– </a:t>
            </a:r>
            <a:r>
              <a:rPr lang="ru-RU" sz="3600" dirty="0">
                <a:solidFill>
                  <a:schemeClr val="bg1"/>
                </a:solidFill>
              </a:rPr>
              <a:t>это способность эффективно выполнять работу в определённой трудовой или спортивной деятельности, несмотря на возникающее утомление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Различают виды специальной выносливости:</a:t>
            </a:r>
            <a:endParaRPr lang="ru-RU" sz="4800" dirty="0">
              <a:solidFill>
                <a:srgbClr val="FFFF00"/>
              </a:solidFill>
            </a:endParaRPr>
          </a:p>
          <a:p>
            <a:pPr marL="685800" lvl="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800" b="1" dirty="0"/>
              <a:t>скоростная</a:t>
            </a:r>
            <a:endParaRPr lang="ru-RU" sz="4800" dirty="0"/>
          </a:p>
          <a:p>
            <a:pPr marL="685800" lvl="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800" b="1" dirty="0"/>
              <a:t>силовая </a:t>
            </a:r>
            <a:endParaRPr lang="ru-RU" sz="4800" dirty="0"/>
          </a:p>
          <a:p>
            <a:pPr marL="685800" lvl="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800" b="1" dirty="0"/>
              <a:t>статическая</a:t>
            </a:r>
            <a:endParaRPr lang="ru-RU" sz="4800" dirty="0"/>
          </a:p>
        </p:txBody>
      </p:sp>
      <p:pic>
        <p:nvPicPr>
          <p:cNvPr id="3" name="Picture 2" descr="f_180329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071942"/>
            <a:ext cx="3429024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680520" cy="11878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Общесоциальные принципы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4005064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прикладности;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49080"/>
            <a:ext cx="18002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всестороннего развития личности;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077072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оздоровительной направленности;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75656" y="3212976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72200" y="314096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99992" y="31409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268760"/>
            <a:ext cx="784887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принципов физического воспитания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an\AppData\Local\Microsoft\Windows\Temporary Internet Files\Content.IE5\ECXMEULD\MP9004383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4248472" cy="31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1412776"/>
            <a:ext cx="46440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Ловкостью </a:t>
            </a:r>
            <a:r>
              <a:rPr lang="ru-RU" sz="4000" dirty="0"/>
              <a:t>принято называть способность быстро, точно, целесообразно, экономно решать двигательные задачи.</a:t>
            </a:r>
          </a:p>
        </p:txBody>
      </p:sp>
      <p:pic>
        <p:nvPicPr>
          <p:cNvPr id="4" name="Picture 2" descr="000465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3905213" cy="29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9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Различают гибкость</a:t>
            </a:r>
            <a:r>
              <a:rPr lang="ru-RU" sz="3600" b="1" dirty="0" smtClean="0">
                <a:solidFill>
                  <a:srgbClr val="FFFF00"/>
                </a:solidFill>
              </a:rPr>
              <a:t>:</a:t>
            </a:r>
          </a:p>
          <a:p>
            <a:endParaRPr lang="ru-RU" sz="36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600" dirty="0"/>
              <a:t>динамическую (проявляется в движении)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600" dirty="0"/>
              <a:t>статическую (позволяет сохранять позу и положение тела)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600" dirty="0"/>
              <a:t>активную (проявленную благодаря собственным усилиям)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600" dirty="0"/>
              <a:t>пассивную (проявленную за счёт внешних сил)</a:t>
            </a:r>
          </a:p>
        </p:txBody>
      </p:sp>
      <p:pic>
        <p:nvPicPr>
          <p:cNvPr id="3" name="Picture 2" descr="hotels_64_pic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73" y="0"/>
            <a:ext cx="2761927" cy="20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46008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229200"/>
            <a:ext cx="9144000" cy="1628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Возрастные изменения активной и пассивной подвижности в суставах позвоночного столба (по </a:t>
            </a:r>
            <a:r>
              <a:rPr lang="ru-RU" sz="2400" dirty="0" err="1" smtClean="0"/>
              <a:t>Б.В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Сермееву</a:t>
            </a:r>
            <a:r>
              <a:rPr lang="ru-RU" sz="2400" dirty="0" smtClean="0"/>
              <a:t>) </a:t>
            </a:r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(Цифры по оси ординат со знаком «+» означают увеличение глубины наклона после прохождения уровня горизонтали стоп на измерительном приспособлении; цифры со знаком «-» – шкала до уровня горизонтали)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58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229200"/>
            <a:ext cx="9144000" cy="13681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Показатели суммарной подвижности в суставах у спортсменов и </a:t>
            </a:r>
            <a:r>
              <a:rPr lang="ru-RU" sz="2400" dirty="0" err="1" smtClean="0"/>
              <a:t>неспортсменов</a:t>
            </a:r>
            <a:r>
              <a:rPr lang="ru-RU" sz="2400" dirty="0" smtClean="0"/>
              <a:t> в различном возрасте (по </a:t>
            </a:r>
            <a:r>
              <a:rPr lang="ru-RU" sz="2400" dirty="0" err="1" smtClean="0"/>
              <a:t>Б.В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Сермееву</a:t>
            </a:r>
            <a:r>
              <a:rPr lang="ru-RU" sz="2400" dirty="0" smtClean="0"/>
              <a:t>) 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27"/>
            <a:ext cx="9144000" cy="45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229200"/>
            <a:ext cx="9144000" cy="13681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Схема количественных соотношений двигательных качеств </a:t>
            </a:r>
          </a:p>
          <a:p>
            <a:pPr algn="ctr"/>
            <a:r>
              <a:rPr lang="ru-RU" sz="2400" dirty="0" smtClean="0"/>
              <a:t>(по К. </a:t>
            </a:r>
            <a:r>
              <a:rPr lang="ru-RU" sz="2400" dirty="0" err="1" smtClean="0"/>
              <a:t>Флореску</a:t>
            </a:r>
            <a:r>
              <a:rPr lang="ru-RU" sz="2400" dirty="0" smtClean="0"/>
              <a:t>) 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Зоны интенсивности и мощность работы при физических  нагрузках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844824"/>
            <a:ext cx="8064896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ru-RU" sz="2700" dirty="0" smtClean="0"/>
              <a:t> </a:t>
            </a:r>
            <a:endParaRPr lang="ru-RU" sz="5300" dirty="0" smtClean="0"/>
          </a:p>
          <a:p>
            <a:pPr algn="just"/>
            <a:r>
              <a:rPr lang="ru-RU" sz="5300" b="1" dirty="0" smtClean="0"/>
              <a:t>	</a:t>
            </a:r>
            <a:r>
              <a:rPr lang="ru-RU" sz="8000" b="1" dirty="0" smtClean="0"/>
              <a:t>	</a:t>
            </a:r>
            <a:r>
              <a:rPr lang="ru-RU" sz="8800" b="1" dirty="0" smtClean="0">
                <a:solidFill>
                  <a:schemeClr val="bg1"/>
                </a:solidFill>
              </a:rPr>
              <a:t>Физическая нагрузка</a:t>
            </a:r>
            <a:r>
              <a:rPr lang="ru-RU" sz="8800" dirty="0" smtClean="0">
                <a:solidFill>
                  <a:schemeClr val="bg1"/>
                </a:solidFill>
              </a:rPr>
              <a:t> – определенная величина воздействия физических упражнений на организм занимающихся, а также степень преодолеваемых при этом объективных и субъективных трудностей.</a:t>
            </a:r>
          </a:p>
          <a:p>
            <a:pPr algn="just"/>
            <a:r>
              <a:rPr lang="ru-RU" sz="8800" b="1" dirty="0" smtClean="0">
                <a:solidFill>
                  <a:schemeClr val="bg1"/>
                </a:solidFill>
              </a:rPr>
              <a:t>	Объем нагрузки </a:t>
            </a:r>
            <a:r>
              <a:rPr lang="ru-RU" sz="8800" dirty="0" smtClean="0">
                <a:solidFill>
                  <a:schemeClr val="bg1"/>
                </a:solidFill>
              </a:rPr>
              <a:t>– длительность воздействия (метры, километры), протяженность во времени (секунды, минуты, часы), суммарное количество выполненной работы (число повторения, количество упражнений) и т.д. </a:t>
            </a:r>
          </a:p>
          <a:p>
            <a:pPr algn="just"/>
            <a:r>
              <a:rPr lang="ru-RU" sz="8800" b="1" dirty="0" smtClean="0">
                <a:solidFill>
                  <a:schemeClr val="bg1"/>
                </a:solidFill>
              </a:rPr>
              <a:t>	Интенсивность нагрузки </a:t>
            </a:r>
            <a:r>
              <a:rPr lang="ru-RU" sz="8800" dirty="0" smtClean="0">
                <a:solidFill>
                  <a:schemeClr val="bg1"/>
                </a:solidFill>
              </a:rPr>
              <a:t>– сила воздействия на функции, характеризующаяся реакцией организма на нагрузку.</a:t>
            </a:r>
          </a:p>
          <a:p>
            <a:pPr algn="just"/>
            <a:r>
              <a:rPr lang="ru-RU" sz="8800" b="1" dirty="0" smtClean="0">
                <a:solidFill>
                  <a:schemeClr val="bg1"/>
                </a:solidFill>
              </a:rPr>
              <a:t>	Зоны физических нагрузок </a:t>
            </a:r>
            <a:r>
              <a:rPr lang="ru-RU" sz="8800" dirty="0" smtClean="0">
                <a:solidFill>
                  <a:schemeClr val="bg1"/>
                </a:solidFill>
              </a:rPr>
              <a:t>– это режим нагрузки, ограниченный в выполнении упражнения какими-то показателями: физиологическими (пульс, частота дыхания, потребление кислорода, накопления лактата в крови и др.) или педагогическими (скорость, темп, усилия и др.). </a:t>
            </a:r>
          </a:p>
          <a:p>
            <a:endParaRPr lang="ru-RU" sz="3600" dirty="0" smtClean="0"/>
          </a:p>
          <a:p>
            <a:endParaRPr lang="ru-RU" sz="2700" dirty="0" smtClean="0"/>
          </a:p>
          <a:p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260649"/>
          <a:ext cx="8640962" cy="6361183"/>
        </p:xfrm>
        <a:graphic>
          <a:graphicData uri="http://schemas.openxmlformats.org/drawingml/2006/table">
            <a:tbl>
              <a:tblPr/>
              <a:tblGrid>
                <a:gridCol w="331747"/>
                <a:gridCol w="2202510"/>
                <a:gridCol w="1611212"/>
                <a:gridCol w="1133241"/>
                <a:gridCol w="1717225"/>
                <a:gridCol w="1645027"/>
              </a:tblGrid>
              <a:tr h="921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Зона мощности/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Зона интенсивности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Продолжительность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работы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пульс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(уд/мин)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Источники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энергии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Восстановление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Максимальная/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Анаэробно-алактатная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 с – 30 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информативен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КрФ, АТФ,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гликоген мышц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40 мин – 1 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Субмаксимальная/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Анаэробно-гликолитическая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30 с – 5 мин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170-190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КрФ, АТФ,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гликоген мышц и печени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ч – 5 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Большая/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Аэробно-анаэробная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 мин – 50 мин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140-170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Гликоген мышц и печени, липиды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 ч – 24 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Умеренная/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Аэробно-развивающая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 мин – 4 ч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120-140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Гликоген мышц и печени, липиды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Несколько суток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Аэробно-восстановительная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Исходя из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задач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тренировки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90-110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Липиды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58251" marR="58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Структура подготовленности спортсмена: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5157192"/>
            <a:ext cx="262952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Техническая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636912"/>
            <a:ext cx="262952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Теоретическая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929066"/>
            <a:ext cx="30003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Психическая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2428868"/>
            <a:ext cx="28574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Физическая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5157192"/>
            <a:ext cx="27729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Тактическая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rot="10800000" flipV="1">
            <a:off x="1529046" y="1772816"/>
            <a:ext cx="1530787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5292080" y="1556792"/>
            <a:ext cx="2423176" cy="872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 rot="16200000" flipH="1">
            <a:off x="3314425" y="2814367"/>
            <a:ext cx="2228258" cy="1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48740" y="2495746"/>
            <a:ext cx="3442134" cy="1996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424279" y="2352585"/>
            <a:ext cx="3442134" cy="2282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454" y="3042614"/>
            <a:ext cx="79071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6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Принципы физического </a:t>
            </a:r>
            <a:r>
              <a:rPr lang="ru-RU" sz="4400" b="1" dirty="0" smtClean="0"/>
              <a:t>воспитания:</a:t>
            </a:r>
            <a:endParaRPr lang="ru-RU" sz="4400" dirty="0"/>
          </a:p>
          <a:p>
            <a:r>
              <a:rPr lang="ru-RU" sz="4000" b="1" dirty="0"/>
              <a:t> </a:t>
            </a:r>
            <a:endParaRPr lang="ru-RU" sz="4000" dirty="0"/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4000" b="1" dirty="0"/>
              <a:t>сознательность и активность</a:t>
            </a:r>
            <a:endParaRPr lang="ru-RU" sz="4000" dirty="0"/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4000" b="1" dirty="0"/>
              <a:t>наглядность</a:t>
            </a:r>
            <a:endParaRPr lang="ru-RU" sz="4000" dirty="0"/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4000" b="1" dirty="0"/>
              <a:t>доступность</a:t>
            </a:r>
            <a:endParaRPr lang="ru-RU" sz="4000" dirty="0"/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4000" b="1" dirty="0"/>
              <a:t>систематичность</a:t>
            </a:r>
            <a:endParaRPr lang="ru-RU" sz="4000" dirty="0"/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4000" b="1" dirty="0"/>
              <a:t>динамичность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89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346335"/>
            <a:ext cx="74168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Принцип систематичности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" y="1556792"/>
            <a:ext cx="908559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346335"/>
            <a:ext cx="74168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Принцип динамичности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772400" cy="2005017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bg1"/>
                </a:solidFill>
              </a:rPr>
              <a:t>Под методами понимается способ применения</a:t>
            </a:r>
            <a:r>
              <a:rPr lang="ru-RU" sz="3600" b="1" dirty="0" smtClean="0">
                <a:solidFill>
                  <a:schemeClr val="bg1"/>
                </a:solidFill>
              </a:rPr>
              <a:t> средств физического воспитания.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772400" cy="7618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Методы физического воспитания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Методы физического воспитания делятся на две большие группы: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4944"/>
            <a:ext cx="4214842" cy="2218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общепедагогические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924944"/>
            <a:ext cx="4000528" cy="214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специфические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rot="5400000">
            <a:off x="2222431" y="1799511"/>
            <a:ext cx="1296144" cy="954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16200000" flipH="1">
            <a:off x="5751582" y="1961386"/>
            <a:ext cx="1224136" cy="702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Общепедагогические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(словесно-сенсорные) методы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140968"/>
            <a:ext cx="41434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наглядные методы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140968"/>
            <a:ext cx="40005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словесные методы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endCxn id="5" idx="0"/>
          </p:cNvCxnSpPr>
          <p:nvPr/>
        </p:nvCxnSpPr>
        <p:spPr>
          <a:xfrm rot="10800000" flipV="1">
            <a:off x="2214546" y="1988840"/>
            <a:ext cx="134934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rot="16200000" flipH="1">
            <a:off x="5715008" y="1997960"/>
            <a:ext cx="1152128" cy="1133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775</Words>
  <Application>Microsoft Office PowerPoint</Application>
  <PresentationFormat>Экран (4:3)</PresentationFormat>
  <Paragraphs>214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Constantia</vt:lpstr>
      <vt:lpstr>Symbol</vt:lpstr>
      <vt:lpstr>Times New Roman</vt:lpstr>
      <vt:lpstr>Wingdings 2</vt:lpstr>
      <vt:lpstr>Поток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Под методами понимается способ применения средств физического воспитания.</vt:lpstr>
      <vt:lpstr>Презентация PowerPoint</vt:lpstr>
      <vt:lpstr>Презентация PowerPoint</vt:lpstr>
      <vt:lpstr>Презентация PowerPoint</vt:lpstr>
      <vt:lpstr>Наглядные методы:</vt:lpstr>
      <vt:lpstr>                                 Специфические методы:</vt:lpstr>
      <vt:lpstr>        Специфические методы        Методы строго регламентированного упражнения</vt:lpstr>
      <vt:lpstr>Этапы обучения двигательным действиям</vt:lpstr>
      <vt:lpstr>Презентация PowerPoint</vt:lpstr>
      <vt:lpstr>Презентация PowerPoint</vt:lpstr>
      <vt:lpstr>Средства физического воспитания</vt:lpstr>
      <vt:lpstr> физические упражнения – это такие двигательные действия (включая и их совокупности), которые направлены на реализацию задач физического воспитания, сформированы и организованы по его закономерностям.   Составляющими элементами воспитательной технологии являются: прием, звено, цепочка.  Воспитательный прием преподавателя (тренера) определяет задействование сил и средств для достижения конкретного воспитательного воздействия.   Воспитательное звено - это отдельная, самостоятельная часть воспитательной технологии.  Воспитательная цепочка - есть совокупность взаимосвязанных, последовательно задействуемых прием и звеньев для формирования социально-ценностных качеств и привычек.  Средства воспитания – это все то, с помощью чего преподаватель (тренер) воздействует на воспитуемых.  Прием воспитания – это частные случаи действий по использованию элементов или отдельных средств воспитания в соответствии с конкретной педагогической ситуацией.  </vt:lpstr>
      <vt:lpstr>Презентация PowerPoint</vt:lpstr>
      <vt:lpstr>Презентация PowerPoint</vt:lpstr>
      <vt:lpstr> Структура учебно-тренировочного занятия</vt:lpstr>
      <vt:lpstr>Основы воспитания физических качеств</vt:lpstr>
      <vt:lpstr>    физические качества: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Зоны интенсивности и мощность работы при физических  нагрузках</vt:lpstr>
      <vt:lpstr>Презентация PowerPoint</vt:lpstr>
      <vt:lpstr>Структура подготовленности спортсмена: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Writer</dc:creator>
  <cp:lastModifiedBy>Пользователь Windows</cp:lastModifiedBy>
  <cp:revision>16</cp:revision>
  <dcterms:created xsi:type="dcterms:W3CDTF">2011-10-11T14:34:09Z</dcterms:created>
  <dcterms:modified xsi:type="dcterms:W3CDTF">2020-11-01T16:50:32Z</dcterms:modified>
</cp:coreProperties>
</file>